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1"/>
  </p:notesMasterIdLst>
  <p:handoutMasterIdLst>
    <p:handoutMasterId r:id="rId32"/>
  </p:handoutMasterIdLst>
  <p:sldIdLst>
    <p:sldId id="256" r:id="rId5"/>
    <p:sldId id="401" r:id="rId6"/>
    <p:sldId id="402" r:id="rId7"/>
    <p:sldId id="396" r:id="rId8"/>
    <p:sldId id="320" r:id="rId9"/>
    <p:sldId id="397" r:id="rId10"/>
    <p:sldId id="398" r:id="rId11"/>
    <p:sldId id="399" r:id="rId12"/>
    <p:sldId id="403" r:id="rId13"/>
    <p:sldId id="420" r:id="rId14"/>
    <p:sldId id="421" r:id="rId15"/>
    <p:sldId id="422" r:id="rId16"/>
    <p:sldId id="423" r:id="rId17"/>
    <p:sldId id="424" r:id="rId18"/>
    <p:sldId id="416" r:id="rId19"/>
    <p:sldId id="408" r:id="rId20"/>
    <p:sldId id="418" r:id="rId21"/>
    <p:sldId id="417" r:id="rId22"/>
    <p:sldId id="400" r:id="rId23"/>
    <p:sldId id="322" r:id="rId24"/>
    <p:sldId id="404" r:id="rId25"/>
    <p:sldId id="405" r:id="rId26"/>
    <p:sldId id="406" r:id="rId27"/>
    <p:sldId id="407" r:id="rId28"/>
    <p:sldId id="425" r:id="rId29"/>
    <p:sldId id="28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6298"/>
  </p:normalViewPr>
  <p:slideViewPr>
    <p:cSldViewPr snapToGrid="0" snapToObjects="1">
      <p:cViewPr varScale="1">
        <p:scale>
          <a:sx n="79" d="100"/>
          <a:sy n="79" d="100"/>
        </p:scale>
        <p:origin x="84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245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859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5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79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</a:t>
            </a: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  <a:endParaRPr lang="it-IT" sz="6300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mplementando una delle interfacce del Repository  il DAO avrà già definito e implementato i metodi CRUD di base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algn="l"/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/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Spring Data JPA supporta anche alcune opzioni che ci vengono in aiuto: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definire semplicemente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un nuovo metodo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nell'interfaccia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fornire la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 JPQL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effettiva utilizzando l' annotazione </a:t>
            </a:r>
            <a:r>
              <a:rPr lang="it-IT" sz="2200" b="0" i="1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@Query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utilizzare la specifica più avanzata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e il supporto </a:t>
            </a:r>
            <a:r>
              <a:rPr lang="it-IT" sz="2200" b="1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QueryDsl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in Spring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definire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 personalizzate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tramite JPA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Named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93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- DSL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Alla base del funzionamento di Spring Data JPA c’è un DSL che, mediante algoritmi specifici, effettua il </a:t>
            </a:r>
            <a:r>
              <a:rPr lang="it-IT" sz="2200" b="1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parsing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dei nomi dei metodi in base ad una nomenclatura da rispettare</a:t>
            </a:r>
          </a:p>
          <a:p>
            <a:pPr algn="l"/>
            <a:endParaRPr lang="it-IT" sz="2200" b="1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metodi delle classi Repository sono composti da un verbo, un soggetto (opzionale), la parola By ed un Predicato.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FAD13-FBC1-5772-AFFF-29BF164B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2" y="4812635"/>
            <a:ext cx="3810742" cy="1857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E27B8-F90A-5C4C-2FCB-86CF8104B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17" y="5016110"/>
            <a:ext cx="5320025" cy="14172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9EC3B3-E7D2-1F1D-3465-8E7CC45418EA}"/>
              </a:ext>
            </a:extLst>
          </p:cNvPr>
          <p:cNvCxnSpPr/>
          <p:nvPr/>
        </p:nvCxnSpPr>
        <p:spPr>
          <a:xfrm flipH="1">
            <a:off x="10719043" y="4256991"/>
            <a:ext cx="396699" cy="599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2ED656-72C0-FEC9-5F56-0748DFB4E8B0}"/>
              </a:ext>
            </a:extLst>
          </p:cNvPr>
          <p:cNvSpPr txBox="1"/>
          <p:nvPr/>
        </p:nvSpPr>
        <p:spPr>
          <a:xfrm>
            <a:off x="10838262" y="388765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419250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DSL Keyword Operator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5FFF4-841A-EEFD-FA82-A16E6B0A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1" y="3213417"/>
            <a:ext cx="5630622" cy="2734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74E9FC-6A21-E048-F95A-F6EFEBD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66" y="3897166"/>
            <a:ext cx="5646710" cy="13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8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DSL Keyword Operator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C8613-8AC0-7464-2307-C0CBA97F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403" y="2478498"/>
            <a:ext cx="3237262" cy="4160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02AF6-9611-AE6D-8726-9FA108A55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700" y="2542184"/>
            <a:ext cx="4048865" cy="40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7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Custom Query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5C4A9-4B79-5FD0-1071-356F32F76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30" y="2431978"/>
            <a:ext cx="7778974" cy="848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CA21E-2A25-DD31-654A-A8379CA50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749" y="5393062"/>
            <a:ext cx="6268309" cy="1246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BE3E53-3F8E-C3B3-E464-C0AB1A00C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4" y="3940892"/>
            <a:ext cx="9031448" cy="8586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8D2635-A678-C20F-C18A-76B1EDAB53BE}"/>
              </a:ext>
            </a:extLst>
          </p:cNvPr>
          <p:cNvCxnSpPr>
            <a:cxnSpLocks/>
          </p:cNvCxnSpPr>
          <p:nvPr/>
        </p:nvCxnSpPr>
        <p:spPr>
          <a:xfrm flipV="1">
            <a:off x="2200685" y="2801718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EC5619-56B5-6654-0B1D-CC521C0E250F}"/>
              </a:ext>
            </a:extLst>
          </p:cNvPr>
          <p:cNvCxnSpPr>
            <a:cxnSpLocks/>
          </p:cNvCxnSpPr>
          <p:nvPr/>
        </p:nvCxnSpPr>
        <p:spPr>
          <a:xfrm flipV="1">
            <a:off x="1837550" y="4339985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6F235B-CEC9-AA68-7419-3BE90450A679}"/>
              </a:ext>
            </a:extLst>
          </p:cNvPr>
          <p:cNvCxnSpPr>
            <a:cxnSpLocks/>
          </p:cNvCxnSpPr>
          <p:nvPr/>
        </p:nvCxnSpPr>
        <p:spPr>
          <a:xfrm flipV="1">
            <a:off x="3022478" y="6112005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1EEE3E-9C6C-74FB-B3A0-FA995FC9C7FF}"/>
              </a:ext>
            </a:extLst>
          </p:cNvPr>
          <p:cNvSpPr txBox="1"/>
          <p:nvPr/>
        </p:nvSpPr>
        <p:spPr>
          <a:xfrm>
            <a:off x="496511" y="2705107"/>
            <a:ext cx="172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(parametrizzata)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421E1-A3CB-243E-8B28-7D45E8152CAD}"/>
              </a:ext>
            </a:extLst>
          </p:cNvPr>
          <p:cNvSpPr txBox="1"/>
          <p:nvPr/>
        </p:nvSpPr>
        <p:spPr>
          <a:xfrm>
            <a:off x="221581" y="4370204"/>
            <a:ext cx="1707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(parametrizzata </a:t>
            </a:r>
          </a:p>
          <a:p>
            <a:r>
              <a:rPr lang="it-IT" dirty="0">
                <a:solidFill>
                  <a:schemeClr val="bg1"/>
                </a:solidFill>
              </a:rPr>
              <a:t>tramite ordine)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BB4E0-A691-1558-27BF-D96BB1A201B8}"/>
              </a:ext>
            </a:extLst>
          </p:cNvPr>
          <p:cNvSpPr txBox="1"/>
          <p:nvPr/>
        </p:nvSpPr>
        <p:spPr>
          <a:xfrm>
            <a:off x="1479568" y="5993616"/>
            <a:ext cx="152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(nativa)</a:t>
            </a:r>
          </a:p>
        </p:txBody>
      </p:sp>
    </p:spTree>
    <p:extLst>
      <p:ext uri="{BB962C8B-B14F-4D97-AF65-F5344CB8AC3E}">
        <p14:creationId xmlns:p14="http://schemas.microsoft.com/office/powerpoint/2010/main" val="417069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26954" y="2211014"/>
            <a:ext cx="10538092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Framework offre un meccanismo programmatico alla gestione del contesto transazionale, mediante l’annotazione: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@Transactional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assenza di un Service Layer, l’annotazione va aggiunta alle classi Repository.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presenza di un Service Layer, l’annotazione va aggiunta SOLO sulle classi Service.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Ogni </a:t>
            </a: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Runtime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Exception</a:t>
            </a: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causa un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rollback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a differenza di una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checked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Viene semplificato il catch delle eccezioni, Spring effettua il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wrap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delle eccezioni native (es.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SQLException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in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DataAccessException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73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85227-7227-4AE4-0EBD-00DAA835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56" y="3464909"/>
            <a:ext cx="7471246" cy="3128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1DEF9-2D2F-5C4E-F9CD-7A1B249C3A4C}"/>
              </a:ext>
            </a:extLst>
          </p:cNvPr>
          <p:cNvSpPr txBox="1"/>
          <p:nvPr/>
        </p:nvSpPr>
        <p:spPr>
          <a:xfrm>
            <a:off x="3716975" y="2521627"/>
            <a:ext cx="407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Attributi dell’annotazione @Transactional</a:t>
            </a:r>
          </a:p>
        </p:txBody>
      </p:sp>
    </p:spTree>
    <p:extLst>
      <p:ext uri="{BB962C8B-B14F-4D97-AF65-F5344CB8AC3E}">
        <p14:creationId xmlns:p14="http://schemas.microsoft.com/office/powerpoint/2010/main" val="2081059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1DEF9-2D2F-5C4E-F9CD-7A1B249C3A4C}"/>
              </a:ext>
            </a:extLst>
          </p:cNvPr>
          <p:cNvSpPr txBox="1"/>
          <p:nvPr/>
        </p:nvSpPr>
        <p:spPr>
          <a:xfrm>
            <a:off x="3887605" y="2521627"/>
            <a:ext cx="340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Valori dell’attributo 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99EE2-9384-080B-E2A2-00671E99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94" y="3107350"/>
            <a:ext cx="576756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03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 (Esempio)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BFFC9-E919-3F0E-4122-32C9B770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362" y="4597828"/>
            <a:ext cx="8521275" cy="1319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182E8-7332-F08A-0DD1-545670964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818" y="2807031"/>
            <a:ext cx="8862362" cy="12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1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Implementazione 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318DB15-6A6D-46F2-B873-CCA24362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89" y="2460396"/>
            <a:ext cx="8565822" cy="38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3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4" y="976729"/>
            <a:ext cx="7574625" cy="849164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349526" y="3475302"/>
            <a:ext cx="472773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Spring Data 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Repository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Implementazione Spring Data </a:t>
            </a: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Jpa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Contesto Transazionale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Creazione Progetto con Repository </a:t>
            </a:r>
          </a:p>
          <a:p>
            <a:pPr>
              <a:lnSpc>
                <a:spcPct val="120000"/>
              </a:lnSpc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   (Spring Data JPA)</a:t>
            </a: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27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Tornando al problema inziale….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9E42CBA-DADC-47E8-9C8D-81F8A61B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44" y="2844571"/>
            <a:ext cx="9420225" cy="38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7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una spring boot application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Get singolo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– Aggiungere un nuovo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6 – Aggiornare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– Cancellare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Estendere l’interfaccia JpaRepository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Integrare la repository nell’app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0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Estendere JpaRepository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5CE1743-0D09-43D9-B773-1269BF75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83" y="2967310"/>
            <a:ext cx="9248775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0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Integrazione in app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DE5A032-80BC-4427-AAFD-D1741CFF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947197"/>
            <a:ext cx="94773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69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Differenza tra JPA puro e Spring Data Jpa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2B5ED4-F6A5-4EA6-BCCD-0543277C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27" y="2933700"/>
            <a:ext cx="95440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0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753" y="1029878"/>
            <a:ext cx="7925480" cy="6487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ESERCIZIO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25</a:t>
            </a:fld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8F5AEA-7428-DB42-B97D-F91CA31B2FFB}"/>
              </a:ext>
            </a:extLst>
          </p:cNvPr>
          <p:cNvSpPr txBox="1"/>
          <p:nvPr/>
        </p:nvSpPr>
        <p:spPr>
          <a:xfrm>
            <a:off x="4006953" y="361353"/>
            <a:ext cx="3299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5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&gt; ESERCIZIO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098766"/>
            <a:ext cx="4972323" cy="380564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endParaRPr lang="en-US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-US" sz="1050" dirty="0"/>
          </a:p>
          <a:p>
            <a:endParaRPr lang="it-IT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654566-CF2F-20A8-5F88-EF6D46937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07" y="1258448"/>
            <a:ext cx="61912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problema: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Abbiamo visto come creare il Dao per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Cosa succede se dobbiamo creare il Dao per un’altra entity?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Dobbiamo ripetere tutto in codice?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53507E7-FD29-416A-A3F0-C7F97B5F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67" y="3924886"/>
            <a:ext cx="9258300" cy="27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9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Data JPA è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add-on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JPA.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parte di una famiglia più grande di tecnologie: Spring Data (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Redis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Mongo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Neo4J, LDAP …)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Esso fornisce una completa astrazione sul Data Access Layer (sostituisce l’implementazione manuale).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concetto fondamentale di Spring Data JPA è la 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JPA Repository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4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01CDF3-0AFB-4FE8-BC1F-89C5499B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460396"/>
            <a:ext cx="8531257" cy="38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5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73904" y="2766654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progetto Spring Data consente ai programmatori di lavorare con gli archivi di dati utilizzando un'interfaccia coerente che utilizza un'astrazione denominata Repository 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Data fornisce un'interfaccia Java centrale denominata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i Repository secondari possono estendere per fornire funzionalità specifiche per gli archivi di dati.</a:t>
            </a: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87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655100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Data fornisce anche due interfacce principali: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CrudRepository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definisce il contratto per le funzionalità di base CRUD ( creazione , lettura , aggiornamento ed eliminazione );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PagingAndSortingRepository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estende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CrudRepository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definendo un contratto per la paginazione e l'ordinamento.</a:t>
            </a: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9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Queste tre interfacce principali ( Repository , CrudRepository e PagingAndSortingRepository ) assicurano che: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programmatori di applicazioni possono accedere agli archivi di dati (come database relazionali, database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NoSQL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basati su documenti, database di grafici, ecc.) in modo coerente.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facile cambiare lo storage sottostante senza dover cambiare anche il modo in cui l'applicazione interagisce con l'archivio dati.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Implementazioni specifiche possono fornire funzionalità specifiche per gli archivi di dati. </a:t>
            </a: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2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F571A37-E451-49E4-BDD7-F427B87E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71" y="2122373"/>
            <a:ext cx="9210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492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d9ba1e-a4c6-42f4-956e-bbc394c49ad5">
      <Terms xmlns="http://schemas.microsoft.com/office/infopath/2007/PartnerControls"/>
    </lcf76f155ced4ddcb4097134ff3c332f>
    <TaxCatchAll xmlns="8416d6af-b98a-4130-8bb8-7ba8b8b802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0A8298-568D-4441-B21D-903AF5D0DAF1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2.xml><?xml version="1.0" encoding="utf-8"?>
<ds:datastoreItem xmlns:ds="http://schemas.openxmlformats.org/officeDocument/2006/customXml" ds:itemID="{B523FF19-254D-4886-98E5-F243B47E62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2FB832-0D1F-455A-97AE-2DEA1F00C57D}"/>
</file>

<file path=docProps/app.xml><?xml version="1.0" encoding="utf-8"?>
<Properties xmlns="http://schemas.openxmlformats.org/officeDocument/2006/extended-properties" xmlns:vt="http://schemas.openxmlformats.org/officeDocument/2006/docPropsVTypes">
  <TotalTime>8954</TotalTime>
  <Words>724</Words>
  <Application>Microsoft Office PowerPoint</Application>
  <PresentationFormat>Widescreen</PresentationFormat>
  <Paragraphs>149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Roboto Condensed</vt:lpstr>
      <vt:lpstr>Roboto Condensed Light</vt:lpstr>
      <vt:lpstr>Roboto Light</vt:lpstr>
      <vt:lpstr>MASTER</vt:lpstr>
      <vt:lpstr>PowerPoint Presentation</vt:lpstr>
      <vt:lpstr>Programma del corso</vt:lpstr>
      <vt:lpstr>Spring Data Jpa</vt:lpstr>
      <vt:lpstr>Spring data JPA</vt:lpstr>
      <vt:lpstr>Spring data JPA</vt:lpstr>
      <vt:lpstr>Repository</vt:lpstr>
      <vt:lpstr>Repository</vt:lpstr>
      <vt:lpstr>Repository</vt:lpstr>
      <vt:lpstr>Repository</vt:lpstr>
      <vt:lpstr>Repository</vt:lpstr>
      <vt:lpstr>Repository - DSL</vt:lpstr>
      <vt:lpstr>Repository – DSL Keyword Operator</vt:lpstr>
      <vt:lpstr>Repository – DSL Keyword Operator</vt:lpstr>
      <vt:lpstr>Repository – Custom Query</vt:lpstr>
      <vt:lpstr>Contesto Transazionale</vt:lpstr>
      <vt:lpstr>Contesto Transazionale</vt:lpstr>
      <vt:lpstr>Contesto Transazionale</vt:lpstr>
      <vt:lpstr>Contesto Transazionale (Esempio)</vt:lpstr>
      <vt:lpstr>Implementazione Spring Data Jpa</vt:lpstr>
      <vt:lpstr>Creazione Progetto con Repository  (Spring Data JPA)</vt:lpstr>
      <vt:lpstr>Creazione Progetto con Repository  (Spring Data JPA)</vt:lpstr>
      <vt:lpstr>Creazione Progetto con Repository  (Spring Data JPA)</vt:lpstr>
      <vt:lpstr>Creazione Progetto con Repository  (Spring Data JPA)</vt:lpstr>
      <vt:lpstr>Creazione Progetto con Repository  (Spring Data JPA)</vt:lpstr>
      <vt:lpstr>ESERCIZIO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223</cp:revision>
  <dcterms:created xsi:type="dcterms:W3CDTF">2020-11-04T11:19:57Z</dcterms:created>
  <dcterms:modified xsi:type="dcterms:W3CDTF">2022-11-17T22:12:31Z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0x01010009D42FC610D05E43B30616487C92222C</vt:lpwstr>
  </property>
</Properties>
</file>